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TSheets1" initial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autoAdjust="0"/>
    <p:restoredTop sz="77400" autoAdjust="0"/>
  </p:normalViewPr>
  <p:slideViewPr>
    <p:cSldViewPr>
      <p:cViewPr>
        <p:scale>
          <a:sx n="66" d="100"/>
          <a:sy n="66" d="100"/>
        </p:scale>
        <p:origin x="-64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B0217AEF-44AA-4D51-AF13-746BDDEDF763}" type="datetimeFigureOut">
              <a:rPr lang="en-US" smtClean="0"/>
              <a:pPr/>
              <a:t>9/5/2018</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D0ED17C5-C746-4A42-9906-066F4AC66400}" type="slidenum">
              <a:rPr lang="en-US" smtClean="0"/>
              <a:pPr/>
              <a:t>‹#›</a:t>
            </a:fld>
            <a:endParaRPr lang="en-US"/>
          </a:p>
        </p:txBody>
      </p:sp>
    </p:spTree>
    <p:extLst>
      <p:ext uri="{BB962C8B-B14F-4D97-AF65-F5344CB8AC3E}">
        <p14:creationId xmlns:p14="http://schemas.microsoft.com/office/powerpoint/2010/main" xmlns="" val="1163570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presentation aligns</a:t>
            </a:r>
            <a:r>
              <a:rPr lang="en-US" baseline="0" dirty="0" smtClean="0"/>
              <a:t> with the lesson document, student handout, and the pop quiz. </a:t>
            </a:r>
            <a:endParaRPr lang="en-US" dirty="0"/>
          </a:p>
        </p:txBody>
      </p:sp>
      <p:sp>
        <p:nvSpPr>
          <p:cNvPr id="4" name="Slide Number Placeholder 3"/>
          <p:cNvSpPr>
            <a:spLocks noGrp="1"/>
          </p:cNvSpPr>
          <p:nvPr>
            <p:ph type="sldNum" sz="quarter" idx="10"/>
          </p:nvPr>
        </p:nvSpPr>
        <p:spPr/>
        <p:txBody>
          <a:bodyPr/>
          <a:lstStyle/>
          <a:p>
            <a:fld id="{D0ED17C5-C746-4A42-9906-066F4AC6640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a:t>
            </a:r>
            <a:r>
              <a:rPr lang="en-US" baseline="0" dirty="0" smtClean="0"/>
              <a:t> what a bubble diagram CAN look like. (Obviously, this one is drawn digitally so that it is easy to read for this presentation. On paper, when drawn by hand, they are much rougher). Now, begin demonstrating to students how to draw a bubble diagram. </a:t>
            </a:r>
            <a:r>
              <a:rPr lang="en-US" dirty="0"/>
              <a:t>Talk them through it as you demonstrate.  Bubbles represent spaces (such as rooms) in the house. Lines are connections between spaces, and do NOT necessarily mean that there is a hallway there! A line between bubbles can signal that the rooms are adjacent, share a doorway, exit off the same corridor, etc. </a:t>
            </a:r>
          </a:p>
          <a:p>
            <a:endParaRPr lang="en-US" dirty="0"/>
          </a:p>
        </p:txBody>
      </p:sp>
      <p:sp>
        <p:nvSpPr>
          <p:cNvPr id="4" name="Slide Number Placeholder 3"/>
          <p:cNvSpPr>
            <a:spLocks noGrp="1"/>
          </p:cNvSpPr>
          <p:nvPr>
            <p:ph type="sldNum" sz="quarter" idx="10"/>
          </p:nvPr>
        </p:nvSpPr>
        <p:spPr/>
        <p:txBody>
          <a:bodyPr/>
          <a:lstStyle/>
          <a:p>
            <a:fld id="{D0ED17C5-C746-4A42-9906-066F4AC6640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students use the handout to complete a bubble diagram of their own. The handout lists all the rooms they need</a:t>
            </a:r>
            <a:r>
              <a:rPr lang="en-US" baseline="0" dirty="0" smtClean="0"/>
              <a:t> to have and some special arrangement requirements that will affect some spatial proximity and layout of the house. </a:t>
            </a:r>
            <a:endParaRPr lang="en-US" dirty="0"/>
          </a:p>
        </p:txBody>
      </p:sp>
      <p:sp>
        <p:nvSpPr>
          <p:cNvPr id="4" name="Slide Number Placeholder 3"/>
          <p:cNvSpPr>
            <a:spLocks noGrp="1"/>
          </p:cNvSpPr>
          <p:nvPr>
            <p:ph type="sldNum" sz="quarter" idx="10"/>
          </p:nvPr>
        </p:nvSpPr>
        <p:spPr/>
        <p:txBody>
          <a:bodyPr/>
          <a:lstStyle/>
          <a:p>
            <a:fld id="{D0ED17C5-C746-4A42-9906-066F4AC6640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students answer these 3 questions on the back side of their handout. </a:t>
            </a:r>
            <a:endParaRPr lang="en-US" dirty="0"/>
          </a:p>
        </p:txBody>
      </p:sp>
      <p:sp>
        <p:nvSpPr>
          <p:cNvPr id="4" name="Slide Number Placeholder 3"/>
          <p:cNvSpPr>
            <a:spLocks noGrp="1"/>
          </p:cNvSpPr>
          <p:nvPr>
            <p:ph type="sldNum" sz="quarter" idx="10"/>
          </p:nvPr>
        </p:nvSpPr>
        <p:spPr/>
        <p:txBody>
          <a:bodyPr/>
          <a:lstStyle/>
          <a:p>
            <a:fld id="{D0ED17C5-C746-4A42-9906-066F4AC6640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are the correct answers to the pop quiz questions. Please use this for grading the pop quiz. Phrasing/Wording of student answers should match this wording as closely as possible. This grading uses a 100 point scale. Adjust as needed to meet your grading style. Award them 33 points for every correct answer. If they attempted to answer, but didn’t get it completely right, award them 20 points for each answer. If they didn’t answer the question at all, or if the </a:t>
            </a:r>
            <a:r>
              <a:rPr lang="en-US" baseline="0" smtClean="0"/>
              <a:t>answer was </a:t>
            </a:r>
            <a:r>
              <a:rPr lang="en-US" baseline="0" dirty="0" smtClean="0"/>
              <a:t>completely wrong, award them no points at all. Total possible points is 99, with 1 point given as a “bonus” point.</a:t>
            </a:r>
            <a:endParaRPr lang="en-US" dirty="0"/>
          </a:p>
        </p:txBody>
      </p:sp>
      <p:sp>
        <p:nvSpPr>
          <p:cNvPr id="4" name="Slide Number Placeholder 3"/>
          <p:cNvSpPr>
            <a:spLocks noGrp="1"/>
          </p:cNvSpPr>
          <p:nvPr>
            <p:ph type="sldNum" sz="quarter" idx="10"/>
          </p:nvPr>
        </p:nvSpPr>
        <p:spPr/>
        <p:txBody>
          <a:bodyPr/>
          <a:lstStyle/>
          <a:p>
            <a:fld id="{D0ED17C5-C746-4A42-9906-066F4AC66400}"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7103434D-9D62-4D9D-941C-B9A2978C565B}" type="datetime1">
              <a:rPr lang="en-US" smtClean="0"/>
              <a:pPr/>
              <a:t>9/5/2018</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5B6B50F8-078F-4073-A3E5-C3FF6869F62C}"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76E484-AB5F-4015-B075-C29FADFC9373}" type="datetime1">
              <a:rPr lang="en-US" smtClean="0"/>
              <a:pPr/>
              <a:t>9/5/2018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B6B50F8-078F-4073-A3E5-C3FF6869F6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AE1CF7-C65F-40F3-9662-AEF6936C5BAF}" type="datetime1">
              <a:rPr lang="en-US" smtClean="0"/>
              <a:pPr/>
              <a:t>9/5/2018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B6B50F8-078F-4073-A3E5-C3FF6869F6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4E6EC4E-6F24-47FC-B653-D4018BA380AE}" type="datetime1">
              <a:rPr lang="en-US" smtClean="0"/>
              <a:pPr/>
              <a:t>9/5/2018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B6B50F8-078F-4073-A3E5-C3FF6869F6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C83BA08-78CB-48EF-BB3A-9D7DA4EDB802}" type="datetime1">
              <a:rPr lang="en-US" smtClean="0"/>
              <a:pPr/>
              <a:t>9/5/2018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B6B50F8-078F-4073-A3E5-C3FF6869F62C}"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A18A511-B8A0-4B4A-84D0-A39D8D7DBDDA}" type="datetime1">
              <a:rPr lang="en-US" smtClean="0"/>
              <a:pPr/>
              <a:t>9/5/2018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B6B50F8-078F-4073-A3E5-C3FF6869F6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6518FAB-B7FD-49A8-8684-59DB0E57318B}" type="datetime1">
              <a:rPr lang="en-US" smtClean="0"/>
              <a:pPr/>
              <a:t>9/5/2018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B6B50F8-078F-4073-A3E5-C3FF6869F62C}"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DF4A266-34ED-4DB4-911C-54481EC76BB2}" type="datetime1">
              <a:rPr lang="en-US" smtClean="0"/>
              <a:pPr/>
              <a:t>9/5/2018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B6B50F8-078F-4073-A3E5-C3FF6869F6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1880287-BB98-460E-9243-BDE25DB9830B}" type="datetime1">
              <a:rPr lang="en-US" smtClean="0"/>
              <a:pPr/>
              <a:t>9/5/2018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B6B50F8-078F-4073-A3E5-C3FF6869F6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0EF87B-7BE2-4F20-893E-15C01E14EFD4}" type="datetime1">
              <a:rPr lang="en-US" smtClean="0"/>
              <a:pPr/>
              <a:t>9/5/2018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B6B50F8-078F-4073-A3E5-C3FF6869F6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62B7F8E1-04C6-49D0-816E-D98042157163}" type="datetime1">
              <a:rPr lang="en-US" smtClean="0"/>
              <a:pPr/>
              <a:t>9/5/2018</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5B6B50F8-078F-4073-A3E5-C3FF6869F6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8EF7003-1EFC-4AAA-8F57-84413F5CD0A3}" type="datetime1">
              <a:rPr lang="en-US" smtClean="0"/>
              <a:pPr/>
              <a:t>9/5/2018</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B6B50F8-078F-4073-A3E5-C3FF6869F62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Bubble Diagramming</a:t>
            </a:r>
            <a:endParaRPr lang="en-US" dirty="0"/>
          </a:p>
        </p:txBody>
      </p:sp>
      <p:sp>
        <p:nvSpPr>
          <p:cNvPr id="3" name="Subtitle 2"/>
          <p:cNvSpPr>
            <a:spLocks noGrp="1"/>
          </p:cNvSpPr>
          <p:nvPr>
            <p:ph type="subTitle" idx="1"/>
          </p:nvPr>
        </p:nvSpPr>
        <p:spPr/>
        <p:txBody>
          <a:bodyPr/>
          <a:lstStyle/>
          <a:p>
            <a:r>
              <a:rPr lang="en-US" dirty="0" smtClean="0"/>
              <a:t>Architectural Design – preliminary sketching</a:t>
            </a:r>
            <a:endParaRPr lang="en-US" dirty="0"/>
          </a:p>
        </p:txBody>
      </p:sp>
      <p:sp>
        <p:nvSpPr>
          <p:cNvPr id="4" name="TextBox 3"/>
          <p:cNvSpPr txBox="1"/>
          <p:nvPr/>
        </p:nvSpPr>
        <p:spPr>
          <a:xfrm>
            <a:off x="4953000" y="6304002"/>
            <a:ext cx="4191000" cy="553998"/>
          </a:xfrm>
          <a:prstGeom prst="rect">
            <a:avLst/>
          </a:prstGeom>
          <a:noFill/>
        </p:spPr>
        <p:txBody>
          <a:bodyPr wrap="square" rtlCol="0">
            <a:spAutoFit/>
          </a:bodyPr>
          <a:lstStyle/>
          <a:p>
            <a:pPr algn="r"/>
            <a:r>
              <a:rPr lang="en-US" sz="1200" dirty="0"/>
              <a:t>Copyright © Texas Education Agency, 2012.  All rights reserved.</a:t>
            </a:r>
          </a:p>
          <a:p>
            <a:endParaRPr lang="en-US" dirty="0"/>
          </a:p>
        </p:txBody>
      </p:sp>
      <p:sp>
        <p:nvSpPr>
          <p:cNvPr id="5" name="Slide Number Placeholder 4"/>
          <p:cNvSpPr>
            <a:spLocks noGrp="1"/>
          </p:cNvSpPr>
          <p:nvPr>
            <p:ph type="sldNum" sz="quarter" idx="12"/>
          </p:nvPr>
        </p:nvSpPr>
        <p:spPr/>
        <p:txBody>
          <a:bodyPr/>
          <a:lstStyle/>
          <a:p>
            <a:fld id="{5B6B50F8-078F-4073-A3E5-C3FF6869F62C}" type="slidenum">
              <a:rPr lang="en-US" smtClean="0"/>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this?</a:t>
            </a:r>
            <a:endParaRPr lang="en-US" dirty="0"/>
          </a:p>
        </p:txBody>
      </p:sp>
      <p:sp>
        <p:nvSpPr>
          <p:cNvPr id="4" name="TextBox 3"/>
          <p:cNvSpPr txBox="1"/>
          <p:nvPr/>
        </p:nvSpPr>
        <p:spPr>
          <a:xfrm>
            <a:off x="4953000" y="6304002"/>
            <a:ext cx="4191000" cy="553998"/>
          </a:xfrm>
          <a:prstGeom prst="rect">
            <a:avLst/>
          </a:prstGeom>
          <a:noFill/>
        </p:spPr>
        <p:txBody>
          <a:bodyPr wrap="square" rtlCol="0">
            <a:spAutoFit/>
          </a:bodyPr>
          <a:lstStyle/>
          <a:p>
            <a:pPr algn="r"/>
            <a:r>
              <a:rPr lang="en-US" sz="1200" dirty="0"/>
              <a:t>Copyright © Texas Education Agency, 2012.  All rights reserved.</a:t>
            </a:r>
          </a:p>
          <a:p>
            <a:endParaRPr lang="en-US" dirty="0"/>
          </a:p>
        </p:txBody>
      </p:sp>
      <p:sp>
        <p:nvSpPr>
          <p:cNvPr id="5" name="Oval 4"/>
          <p:cNvSpPr/>
          <p:nvPr/>
        </p:nvSpPr>
        <p:spPr>
          <a:xfrm>
            <a:off x="7010400" y="5257800"/>
            <a:ext cx="12954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ENTRY</a:t>
            </a:r>
            <a:endParaRPr lang="en-US" dirty="0"/>
          </a:p>
        </p:txBody>
      </p:sp>
      <p:sp>
        <p:nvSpPr>
          <p:cNvPr id="6" name="Oval 5"/>
          <p:cNvSpPr/>
          <p:nvPr/>
        </p:nvSpPr>
        <p:spPr>
          <a:xfrm>
            <a:off x="5791200" y="3657600"/>
            <a:ext cx="19050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LIVING ROOM</a:t>
            </a:r>
            <a:endParaRPr lang="en-US" dirty="0"/>
          </a:p>
        </p:txBody>
      </p:sp>
      <p:sp>
        <p:nvSpPr>
          <p:cNvPr id="7" name="Oval 6"/>
          <p:cNvSpPr/>
          <p:nvPr/>
        </p:nvSpPr>
        <p:spPr>
          <a:xfrm>
            <a:off x="3733800" y="2819400"/>
            <a:ext cx="1524000" cy="2514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KITCHEN &amp; DINING </a:t>
            </a:r>
            <a:endParaRPr lang="en-US" dirty="0"/>
          </a:p>
        </p:txBody>
      </p:sp>
      <p:sp>
        <p:nvSpPr>
          <p:cNvPr id="8" name="Oval 7"/>
          <p:cNvSpPr/>
          <p:nvPr/>
        </p:nvSpPr>
        <p:spPr>
          <a:xfrm>
            <a:off x="1752600" y="5334000"/>
            <a:ext cx="18288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MASTER BEDROOM</a:t>
            </a:r>
            <a:endParaRPr lang="en-US" dirty="0"/>
          </a:p>
        </p:txBody>
      </p:sp>
      <p:sp>
        <p:nvSpPr>
          <p:cNvPr id="9" name="Oval 8"/>
          <p:cNvSpPr/>
          <p:nvPr/>
        </p:nvSpPr>
        <p:spPr>
          <a:xfrm>
            <a:off x="457200" y="4343400"/>
            <a:ext cx="15240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MASTER BATH</a:t>
            </a:r>
            <a:endParaRPr lang="en-US" dirty="0"/>
          </a:p>
        </p:txBody>
      </p:sp>
      <p:sp>
        <p:nvSpPr>
          <p:cNvPr id="10" name="Oval 9"/>
          <p:cNvSpPr/>
          <p:nvPr/>
        </p:nvSpPr>
        <p:spPr>
          <a:xfrm>
            <a:off x="1981200" y="3429000"/>
            <a:ext cx="10668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BATH</a:t>
            </a:r>
            <a:endParaRPr lang="en-US" dirty="0"/>
          </a:p>
        </p:txBody>
      </p:sp>
      <p:sp>
        <p:nvSpPr>
          <p:cNvPr id="11" name="Oval 10"/>
          <p:cNvSpPr/>
          <p:nvPr/>
        </p:nvSpPr>
        <p:spPr>
          <a:xfrm>
            <a:off x="457200" y="1524000"/>
            <a:ext cx="18288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BEDROOM</a:t>
            </a:r>
            <a:endParaRPr lang="en-US" dirty="0"/>
          </a:p>
        </p:txBody>
      </p:sp>
      <p:sp>
        <p:nvSpPr>
          <p:cNvPr id="12" name="Oval 11"/>
          <p:cNvSpPr/>
          <p:nvPr/>
        </p:nvSpPr>
        <p:spPr>
          <a:xfrm>
            <a:off x="2483922" y="1504208"/>
            <a:ext cx="18288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BEDROOM</a:t>
            </a:r>
            <a:endParaRPr lang="en-US" dirty="0"/>
          </a:p>
        </p:txBody>
      </p:sp>
      <p:sp>
        <p:nvSpPr>
          <p:cNvPr id="13" name="Oval 12"/>
          <p:cNvSpPr/>
          <p:nvPr/>
        </p:nvSpPr>
        <p:spPr>
          <a:xfrm>
            <a:off x="6858000" y="990600"/>
            <a:ext cx="2133600" cy="2362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GARAGE</a:t>
            </a:r>
            <a:endParaRPr lang="en-US" dirty="0"/>
          </a:p>
        </p:txBody>
      </p:sp>
      <p:sp>
        <p:nvSpPr>
          <p:cNvPr id="14" name="Oval 13"/>
          <p:cNvSpPr/>
          <p:nvPr/>
        </p:nvSpPr>
        <p:spPr>
          <a:xfrm>
            <a:off x="4953000" y="2057400"/>
            <a:ext cx="17526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LAUNDRY</a:t>
            </a:r>
            <a:endParaRPr lang="en-US" dirty="0"/>
          </a:p>
        </p:txBody>
      </p:sp>
      <p:cxnSp>
        <p:nvCxnSpPr>
          <p:cNvPr id="16" name="Straight Connector 15"/>
          <p:cNvCxnSpPr/>
          <p:nvPr/>
        </p:nvCxnSpPr>
        <p:spPr>
          <a:xfrm flipH="1" flipV="1">
            <a:off x="7239000" y="5105400"/>
            <a:ext cx="2286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5029200" y="4267200"/>
            <a:ext cx="9906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5" idx="2"/>
            <a:endCxn id="7" idx="5"/>
          </p:cNvCxnSpPr>
          <p:nvPr/>
        </p:nvCxnSpPr>
        <p:spPr>
          <a:xfrm flipH="1" flipV="1">
            <a:off x="5034615" y="4965746"/>
            <a:ext cx="1975785" cy="63495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3" idx="3"/>
            <a:endCxn id="14" idx="5"/>
          </p:cNvCxnSpPr>
          <p:nvPr/>
        </p:nvCxnSpPr>
        <p:spPr>
          <a:xfrm flipH="1" flipV="1">
            <a:off x="6448937" y="2642767"/>
            <a:ext cx="721522" cy="36409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4724400" y="2667000"/>
            <a:ext cx="838200"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3" idx="3"/>
          </p:cNvCxnSpPr>
          <p:nvPr/>
        </p:nvCxnSpPr>
        <p:spPr>
          <a:xfrm flipH="1">
            <a:off x="5029200" y="3006864"/>
            <a:ext cx="2141259" cy="803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2895600" y="3886200"/>
            <a:ext cx="990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2590800" y="2286000"/>
            <a:ext cx="53340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flipV="1">
            <a:off x="1447800" y="2590800"/>
            <a:ext cx="83820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524000" y="5105400"/>
            <a:ext cx="9144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3352800" y="5029200"/>
            <a:ext cx="2971800" cy="1447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1" idx="5"/>
          </p:cNvCxnSpPr>
          <p:nvPr/>
        </p:nvCxnSpPr>
        <p:spPr>
          <a:xfrm>
            <a:off x="2018178" y="2629693"/>
            <a:ext cx="1944222" cy="951707"/>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810000" y="2743200"/>
            <a:ext cx="3048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3352800" y="4953000"/>
            <a:ext cx="685800" cy="762000"/>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1752600" y="1066800"/>
            <a:ext cx="11430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Closet</a:t>
            </a:r>
            <a:endParaRPr lang="en-US" dirty="0"/>
          </a:p>
        </p:txBody>
      </p:sp>
      <p:sp>
        <p:nvSpPr>
          <p:cNvPr id="31" name="Oval 30"/>
          <p:cNvSpPr/>
          <p:nvPr/>
        </p:nvSpPr>
        <p:spPr>
          <a:xfrm>
            <a:off x="3886200" y="1143000"/>
            <a:ext cx="11430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Closet</a:t>
            </a:r>
            <a:endParaRPr lang="en-US" dirty="0"/>
          </a:p>
        </p:txBody>
      </p:sp>
      <p:sp>
        <p:nvSpPr>
          <p:cNvPr id="33" name="Oval 32"/>
          <p:cNvSpPr/>
          <p:nvPr/>
        </p:nvSpPr>
        <p:spPr>
          <a:xfrm>
            <a:off x="5562600" y="1295400"/>
            <a:ext cx="11430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Closet</a:t>
            </a:r>
            <a:endParaRPr lang="en-US" dirty="0"/>
          </a:p>
        </p:txBody>
      </p:sp>
      <p:cxnSp>
        <p:nvCxnSpPr>
          <p:cNvPr id="37" name="Straight Connector 36"/>
          <p:cNvCxnSpPr/>
          <p:nvPr/>
        </p:nvCxnSpPr>
        <p:spPr>
          <a:xfrm flipV="1">
            <a:off x="1828800" y="1524000"/>
            <a:ext cx="3048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3810000" y="1524000"/>
            <a:ext cx="3048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6096000" y="1676400"/>
            <a:ext cx="0" cy="533400"/>
          </a:xfrm>
          <a:prstGeom prst="line">
            <a:avLst/>
          </a:prstGeom>
        </p:spPr>
        <p:style>
          <a:lnRef idx="1">
            <a:schemeClr val="accent1"/>
          </a:lnRef>
          <a:fillRef idx="0">
            <a:schemeClr val="accent1"/>
          </a:fillRef>
          <a:effectRef idx="0">
            <a:schemeClr val="accent1"/>
          </a:effectRef>
          <a:fontRef idx="minor">
            <a:schemeClr val="tx1"/>
          </a:fontRef>
        </p:style>
      </p:cxnSp>
      <p:sp>
        <p:nvSpPr>
          <p:cNvPr id="45" name="Slide Number Placeholder 44"/>
          <p:cNvSpPr>
            <a:spLocks noGrp="1"/>
          </p:cNvSpPr>
          <p:nvPr>
            <p:ph type="sldNum" sz="quarter" idx="12"/>
          </p:nvPr>
        </p:nvSpPr>
        <p:spPr/>
        <p:txBody>
          <a:bodyPr/>
          <a:lstStyle/>
          <a:p>
            <a:fld id="{5B6B50F8-078F-4073-A3E5-C3FF6869F62C}"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work time</a:t>
            </a:r>
            <a:endParaRPr lang="en-US" dirty="0"/>
          </a:p>
        </p:txBody>
      </p:sp>
      <p:sp>
        <p:nvSpPr>
          <p:cNvPr id="3" name="Content Placeholder 2"/>
          <p:cNvSpPr>
            <a:spLocks noGrp="1"/>
          </p:cNvSpPr>
          <p:nvPr>
            <p:ph idx="1"/>
          </p:nvPr>
        </p:nvSpPr>
        <p:spPr/>
        <p:txBody>
          <a:bodyPr/>
          <a:lstStyle/>
          <a:p>
            <a:r>
              <a:rPr lang="en-US" dirty="0" smtClean="0"/>
              <a:t>Now it’s your turn to draw a bubble diagram!</a:t>
            </a:r>
          </a:p>
          <a:p>
            <a:r>
              <a:rPr lang="en-US" dirty="0" smtClean="0"/>
              <a:t>Follow the instructions on the handout. Complete a bubble diagram using all the required room spaces and all the required spatial relationships listed. </a:t>
            </a:r>
          </a:p>
          <a:p>
            <a:r>
              <a:rPr lang="en-US" dirty="0" smtClean="0"/>
              <a:t>This is due today before the end of class. </a:t>
            </a:r>
          </a:p>
        </p:txBody>
      </p:sp>
      <p:sp>
        <p:nvSpPr>
          <p:cNvPr id="4" name="TextBox 3"/>
          <p:cNvSpPr txBox="1"/>
          <p:nvPr/>
        </p:nvSpPr>
        <p:spPr>
          <a:xfrm>
            <a:off x="4953000" y="6304002"/>
            <a:ext cx="4191000" cy="553998"/>
          </a:xfrm>
          <a:prstGeom prst="rect">
            <a:avLst/>
          </a:prstGeom>
          <a:noFill/>
        </p:spPr>
        <p:txBody>
          <a:bodyPr wrap="square" rtlCol="0">
            <a:spAutoFit/>
          </a:bodyPr>
          <a:lstStyle/>
          <a:p>
            <a:pPr algn="r"/>
            <a:r>
              <a:rPr lang="en-US" sz="1200" dirty="0"/>
              <a:t>Copyright © Texas Education Agency, 2012.  All rights reserved.</a:t>
            </a:r>
          </a:p>
          <a:p>
            <a:endParaRPr lang="en-US" dirty="0"/>
          </a:p>
        </p:txBody>
      </p:sp>
      <p:sp>
        <p:nvSpPr>
          <p:cNvPr id="5" name="Slide Number Placeholder 4"/>
          <p:cNvSpPr>
            <a:spLocks noGrp="1"/>
          </p:cNvSpPr>
          <p:nvPr>
            <p:ph type="sldNum" sz="quarter" idx="12"/>
          </p:nvPr>
        </p:nvSpPr>
        <p:spPr/>
        <p:txBody>
          <a:bodyPr/>
          <a:lstStyle/>
          <a:p>
            <a:fld id="{5B6B50F8-078F-4073-A3E5-C3FF6869F62C}"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 Quiz</a:t>
            </a:r>
            <a:endParaRPr lang="en-US" dirty="0"/>
          </a:p>
        </p:txBody>
      </p:sp>
      <p:sp>
        <p:nvSpPr>
          <p:cNvPr id="3" name="Content Placeholder 2"/>
          <p:cNvSpPr>
            <a:spLocks noGrp="1"/>
          </p:cNvSpPr>
          <p:nvPr>
            <p:ph idx="1"/>
          </p:nvPr>
        </p:nvSpPr>
        <p:spPr/>
        <p:txBody>
          <a:bodyPr/>
          <a:lstStyle/>
          <a:p>
            <a:r>
              <a:rPr lang="en-US" dirty="0" smtClean="0"/>
              <a:t>Turn your Handout paper over. </a:t>
            </a:r>
          </a:p>
          <a:p>
            <a:r>
              <a:rPr lang="en-US" dirty="0" smtClean="0"/>
              <a:t>On the back of your handout, answer these 3 questions:</a:t>
            </a:r>
          </a:p>
          <a:p>
            <a:pPr marL="969264" lvl="1" indent="-514350">
              <a:buFont typeface="+mj-lt"/>
              <a:buAutoNum type="arabicPeriod"/>
            </a:pPr>
            <a:r>
              <a:rPr lang="en-US" dirty="0" smtClean="0"/>
              <a:t>When is the best time to use a bubble diagram when designing a house? Explain why. </a:t>
            </a:r>
          </a:p>
          <a:p>
            <a:pPr marL="969264" lvl="1" indent="-514350">
              <a:buFont typeface="+mj-lt"/>
              <a:buAutoNum type="arabicPeriod"/>
            </a:pPr>
            <a:r>
              <a:rPr lang="en-US" dirty="0" smtClean="0"/>
              <a:t>What do the bubble spaces represent?</a:t>
            </a:r>
          </a:p>
          <a:p>
            <a:pPr marL="969264" lvl="1" indent="-514350">
              <a:buFont typeface="+mj-lt"/>
              <a:buAutoNum type="arabicPeriod"/>
            </a:pPr>
            <a:r>
              <a:rPr lang="en-US" dirty="0" smtClean="0"/>
              <a:t>What do the lines between the bubbles represent?</a:t>
            </a:r>
            <a:endParaRPr lang="en-US" dirty="0"/>
          </a:p>
        </p:txBody>
      </p:sp>
      <p:sp>
        <p:nvSpPr>
          <p:cNvPr id="4" name="TextBox 3"/>
          <p:cNvSpPr txBox="1"/>
          <p:nvPr/>
        </p:nvSpPr>
        <p:spPr>
          <a:xfrm>
            <a:off x="4953000" y="6304002"/>
            <a:ext cx="4191000" cy="553998"/>
          </a:xfrm>
          <a:prstGeom prst="rect">
            <a:avLst/>
          </a:prstGeom>
          <a:noFill/>
        </p:spPr>
        <p:txBody>
          <a:bodyPr wrap="square" rtlCol="0">
            <a:spAutoFit/>
          </a:bodyPr>
          <a:lstStyle/>
          <a:p>
            <a:pPr algn="r"/>
            <a:r>
              <a:rPr lang="en-US" sz="1200" dirty="0"/>
              <a:t>Copyright © Texas Education Agency, 2012.  All rights reserved.</a:t>
            </a:r>
          </a:p>
          <a:p>
            <a:endParaRPr lang="en-US" dirty="0"/>
          </a:p>
        </p:txBody>
      </p:sp>
      <p:sp>
        <p:nvSpPr>
          <p:cNvPr id="5" name="Slide Number Placeholder 4"/>
          <p:cNvSpPr>
            <a:spLocks noGrp="1"/>
          </p:cNvSpPr>
          <p:nvPr>
            <p:ph type="sldNum" sz="quarter" idx="12"/>
          </p:nvPr>
        </p:nvSpPr>
        <p:spPr/>
        <p:txBody>
          <a:bodyPr/>
          <a:lstStyle/>
          <a:p>
            <a:fld id="{5B6B50F8-078F-4073-A3E5-C3FF6869F62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 Quiz – Correct Answers</a:t>
            </a:r>
            <a:endParaRPr lang="en-US" dirty="0"/>
          </a:p>
        </p:txBody>
      </p:sp>
      <p:sp>
        <p:nvSpPr>
          <p:cNvPr id="3" name="Content Placeholder 2"/>
          <p:cNvSpPr>
            <a:spLocks noGrp="1"/>
          </p:cNvSpPr>
          <p:nvPr>
            <p:ph idx="1"/>
          </p:nvPr>
        </p:nvSpPr>
        <p:spPr>
          <a:xfrm>
            <a:off x="914400" y="1371600"/>
            <a:ext cx="7772400" cy="4572000"/>
          </a:xfrm>
        </p:spPr>
        <p:txBody>
          <a:bodyPr>
            <a:normAutofit fontScale="92500" lnSpcReduction="10000"/>
          </a:bodyPr>
          <a:lstStyle/>
          <a:p>
            <a:pPr marL="969264" lvl="1" indent="-514350">
              <a:buFont typeface="+mj-lt"/>
              <a:buAutoNum type="arabicPeriod"/>
            </a:pPr>
            <a:r>
              <a:rPr lang="en-US" dirty="0" smtClean="0"/>
              <a:t>The best time to draw a bubble diagram is when you first begin thinking of what the house should look like and where all the rooms should be located. </a:t>
            </a:r>
          </a:p>
          <a:p>
            <a:pPr marL="969264" lvl="1" indent="-514350">
              <a:buFont typeface="+mj-lt"/>
              <a:buAutoNum type="arabicPeriod"/>
            </a:pPr>
            <a:endParaRPr lang="en-US" dirty="0" smtClean="0"/>
          </a:p>
          <a:p>
            <a:pPr marL="969264" lvl="1" indent="-514350">
              <a:buFont typeface="+mj-lt"/>
              <a:buAutoNum type="arabicPeriod"/>
            </a:pPr>
            <a:r>
              <a:rPr lang="en-US" dirty="0" smtClean="0"/>
              <a:t>The bubble spaces represent rooms/spaces in the house. </a:t>
            </a:r>
          </a:p>
          <a:p>
            <a:pPr marL="969264" lvl="1" indent="-514350">
              <a:buFont typeface="+mj-lt"/>
              <a:buAutoNum type="arabicPeriod"/>
            </a:pPr>
            <a:endParaRPr lang="en-US" dirty="0" smtClean="0"/>
          </a:p>
          <a:p>
            <a:pPr marL="969264" lvl="1" indent="-514350">
              <a:buFont typeface="+mj-lt"/>
              <a:buAutoNum type="arabicPeriod"/>
            </a:pPr>
            <a:r>
              <a:rPr lang="en-US" dirty="0" smtClean="0"/>
              <a:t>The lines between the bubbles represent connections between rooms/spaces. These lines do not mean there is a hallway, but there could be a door between them or they may be next to each other. </a:t>
            </a:r>
            <a:endParaRPr lang="en-US" dirty="0"/>
          </a:p>
        </p:txBody>
      </p:sp>
      <p:sp>
        <p:nvSpPr>
          <p:cNvPr id="4" name="TextBox 3"/>
          <p:cNvSpPr txBox="1"/>
          <p:nvPr/>
        </p:nvSpPr>
        <p:spPr>
          <a:xfrm>
            <a:off x="4953000" y="6304002"/>
            <a:ext cx="4191000" cy="553998"/>
          </a:xfrm>
          <a:prstGeom prst="rect">
            <a:avLst/>
          </a:prstGeom>
          <a:noFill/>
        </p:spPr>
        <p:txBody>
          <a:bodyPr wrap="square" rtlCol="0">
            <a:spAutoFit/>
          </a:bodyPr>
          <a:lstStyle/>
          <a:p>
            <a:pPr algn="r"/>
            <a:r>
              <a:rPr lang="en-US" sz="1200" dirty="0"/>
              <a:t>Copyright © Texas Education Agency, 2012.  All rights reserved.</a:t>
            </a:r>
          </a:p>
          <a:p>
            <a:endParaRPr lang="en-US" dirty="0"/>
          </a:p>
        </p:txBody>
      </p:sp>
      <p:sp>
        <p:nvSpPr>
          <p:cNvPr id="5" name="Slide Number Placeholder 4"/>
          <p:cNvSpPr>
            <a:spLocks noGrp="1"/>
          </p:cNvSpPr>
          <p:nvPr>
            <p:ph type="sldNum" sz="quarter" idx="12"/>
          </p:nvPr>
        </p:nvSpPr>
        <p:spPr/>
        <p:txBody>
          <a:bodyPr/>
          <a:lstStyle/>
          <a:p>
            <a:fld id="{5B6B50F8-078F-4073-A3E5-C3FF6869F62C}" type="slidenum">
              <a:rPr lang="en-US" smtClean="0"/>
              <a:pPr/>
              <a:t>5</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40</TotalTime>
  <Words>591</Words>
  <Application>Microsoft Office PowerPoint</Application>
  <PresentationFormat>On-screen Show (4:3)</PresentationFormat>
  <Paragraphs>52</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Metro</vt:lpstr>
      <vt:lpstr>Bubble Diagramming</vt:lpstr>
      <vt:lpstr>What is this?</vt:lpstr>
      <vt:lpstr>Independent work time</vt:lpstr>
      <vt:lpstr>Pop Quiz</vt:lpstr>
      <vt:lpstr>Pop Quiz – Correct Answers</vt:lpstr>
    </vt:vector>
  </TitlesOfParts>
  <Company>Fort Worth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Bubble Diagramming</dc:title>
  <dc:creator>JENNIFER.COLE</dc:creator>
  <cp:lastModifiedBy>gvaladez</cp:lastModifiedBy>
  <cp:revision>9</cp:revision>
  <dcterms:created xsi:type="dcterms:W3CDTF">2012-11-01T21:12:24Z</dcterms:created>
  <dcterms:modified xsi:type="dcterms:W3CDTF">2018-09-05T14:30:45Z</dcterms:modified>
</cp:coreProperties>
</file>